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Roboto"/>
      <p:regular r:id="rId19"/>
      <p:bold r:id="rId20"/>
      <p:italic r:id="rId21"/>
      <p:boldItalic r:id="rId22"/>
    </p:embeddedFont>
    <p:embeddedFont>
      <p:font typeface="Cinzel"/>
      <p:regular r:id="rId23"/>
      <p:bold r:id="rId24"/>
    </p:embeddedFont>
    <p:embeddedFont>
      <p:font typeface="Old Standard TT"/>
      <p:regular r:id="rId25"/>
      <p:bold r:id="rId26"/>
      <p:italic r:id="rId27"/>
    </p:embeddedFont>
    <p:embeddedFont>
      <p:font typeface="Cinzel Decorative"/>
      <p:regular r:id="rId28"/>
      <p:bold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22" Type="http://schemas.openxmlformats.org/officeDocument/2006/relationships/font" Target="fonts/Roboto-boldItalic.fntdata"/><Relationship Id="rId21" Type="http://schemas.openxmlformats.org/officeDocument/2006/relationships/font" Target="fonts/Roboto-italic.fntdata"/><Relationship Id="rId24" Type="http://schemas.openxmlformats.org/officeDocument/2006/relationships/font" Target="fonts/Cinzel-bold.fntdata"/><Relationship Id="rId23" Type="http://schemas.openxmlformats.org/officeDocument/2006/relationships/font" Target="fonts/Cinzel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OldStandardTT-bold.fntdata"/><Relationship Id="rId25" Type="http://schemas.openxmlformats.org/officeDocument/2006/relationships/font" Target="fonts/OldStandardTT-regular.fntdata"/><Relationship Id="rId28" Type="http://schemas.openxmlformats.org/officeDocument/2006/relationships/font" Target="fonts/CinzelDecorative-regular.fntdata"/><Relationship Id="rId27" Type="http://schemas.openxmlformats.org/officeDocument/2006/relationships/font" Target="fonts/OldStandardTT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CinzelDecorative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oboto-regular.fntdata"/><Relationship Id="rId18" Type="http://schemas.openxmlformats.org/officeDocument/2006/relationships/slide" Target="slides/slide13.xml"/></Relationships>
</file>

<file path=ppt/media/image1.jpg>
</file>

<file path=ppt/media/image10.png>
</file>

<file path=ppt/media/image2.jp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0946ef9f6a_0_24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10946ef9f6a_0_24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0946ef9f6a_0_24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0946ef9f6a_0_24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0946ef9f6a_0_24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10946ef9f6a_0_24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0946ef9f6a_0_24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0946ef9f6a_0_24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0946ef9f6a_0_3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0946ef9f6a_0_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0946ef9f6a_0_5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0946ef9f6a_0_5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0946ef9f6a_0_5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0946ef9f6a_0_5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0946ef9f6a_0_5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0946ef9f6a_0_5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0946ef9f6a_0_5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10946ef9f6a_0_5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0946ef9f6a_0_5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0946ef9f6a_0_5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0946ef9f6a_0_24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0946ef9f6a_0_24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946ef9f6a_0_24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0946ef9f6a_0_24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jp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729450" y="1322450"/>
            <a:ext cx="8276700" cy="166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100">
                <a:solidFill>
                  <a:schemeClr val="lt1"/>
                </a:solidFill>
                <a:latin typeface="Cinzel Decorative"/>
                <a:ea typeface="Cinzel Decorative"/>
                <a:cs typeface="Cinzel Decorative"/>
                <a:sym typeface="Cinzel Decorative"/>
              </a:rPr>
              <a:t>Plant Leaf Classification</a:t>
            </a: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 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770452" y="298715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b="1" lang="en" sz="2112">
                <a:solidFill>
                  <a:schemeClr val="lt1"/>
                </a:solidFill>
                <a:latin typeface="Cinzel"/>
                <a:ea typeface="Cinzel"/>
                <a:cs typeface="Cinzel"/>
                <a:sym typeface="Cinzel"/>
              </a:rPr>
              <a:t>Inter IIT Team Selection Task</a:t>
            </a:r>
            <a:endParaRPr b="1" sz="2112">
              <a:solidFill>
                <a:schemeClr val="lt1"/>
              </a:solidFill>
              <a:latin typeface="Cinzel"/>
              <a:ea typeface="Cinzel"/>
              <a:cs typeface="Cinzel"/>
              <a:sym typeface="Cinzel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b="1" lang="en" sz="2112">
                <a:solidFill>
                  <a:schemeClr val="lt1"/>
                </a:solidFill>
                <a:latin typeface="Cinzel"/>
                <a:ea typeface="Cinzel"/>
                <a:cs typeface="Cinzel"/>
                <a:sym typeface="Cinzel"/>
              </a:rPr>
              <a:t>Made By- Deepika Sukhija</a:t>
            </a:r>
            <a:endParaRPr b="1" sz="2112">
              <a:solidFill>
                <a:schemeClr val="lt1"/>
              </a:solidFill>
              <a:latin typeface="Cinzel"/>
              <a:ea typeface="Cinzel"/>
              <a:cs typeface="Cinzel"/>
              <a:sym typeface="Cinze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2"/>
          <p:cNvSpPr txBox="1"/>
          <p:nvPr>
            <p:ph type="title"/>
          </p:nvPr>
        </p:nvSpPr>
        <p:spPr>
          <a:xfrm>
            <a:off x="534525" y="36159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b="1" lang="en" sz="2740">
                <a:solidFill>
                  <a:schemeClr val="lt1"/>
                </a:solidFill>
                <a:latin typeface="Cinzel Decorative"/>
                <a:ea typeface="Cinzel Decorative"/>
                <a:cs typeface="Cinzel Decorative"/>
                <a:sym typeface="Cinzel Decorative"/>
              </a:rPr>
              <a:t>MODEL INTEGRATION WITH WEB APPLICATION</a:t>
            </a:r>
            <a:endParaRPr b="1" sz="2740">
              <a:solidFill>
                <a:schemeClr val="lt1"/>
              </a:solidFill>
              <a:latin typeface="Cinzel Decorative"/>
              <a:ea typeface="Cinzel Decorative"/>
              <a:cs typeface="Cinzel Decorative"/>
              <a:sym typeface="Cinzel Decorative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3"/>
          <p:cNvSpPr txBox="1"/>
          <p:nvPr>
            <p:ph type="title"/>
          </p:nvPr>
        </p:nvSpPr>
        <p:spPr>
          <a:xfrm>
            <a:off x="477750" y="0"/>
            <a:ext cx="7676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940">
                <a:solidFill>
                  <a:schemeClr val="lt1"/>
                </a:solidFill>
                <a:latin typeface="Cinzel"/>
                <a:ea typeface="Cinzel"/>
                <a:cs typeface="Cinzel"/>
                <a:sym typeface="Cinzel"/>
              </a:rPr>
              <a:t>Before Prediction</a:t>
            </a:r>
            <a:endParaRPr sz="1940">
              <a:solidFill>
                <a:schemeClr val="lt1"/>
              </a:solidFill>
              <a:latin typeface="Cinzel"/>
              <a:ea typeface="Cinzel"/>
              <a:cs typeface="Cinzel"/>
              <a:sym typeface="Cinzel"/>
            </a:endParaRPr>
          </a:p>
        </p:txBody>
      </p:sp>
      <p:pic>
        <p:nvPicPr>
          <p:cNvPr id="165" name="Google Shape;16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7925"/>
            <a:ext cx="9144001" cy="4655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4"/>
          <p:cNvSpPr txBox="1"/>
          <p:nvPr>
            <p:ph type="title"/>
          </p:nvPr>
        </p:nvSpPr>
        <p:spPr>
          <a:xfrm>
            <a:off x="576975" y="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140">
                <a:solidFill>
                  <a:schemeClr val="lt1"/>
                </a:solidFill>
                <a:latin typeface="Cinzel"/>
                <a:ea typeface="Cinzel"/>
                <a:cs typeface="Cinzel"/>
                <a:sym typeface="Cinzel"/>
              </a:rPr>
              <a:t>After Prediction</a:t>
            </a:r>
            <a:endParaRPr sz="2140">
              <a:solidFill>
                <a:schemeClr val="lt1"/>
              </a:solidFill>
              <a:latin typeface="Cinzel"/>
              <a:ea typeface="Cinzel"/>
              <a:cs typeface="Cinzel"/>
              <a:sym typeface="Cinzel"/>
            </a:endParaRPr>
          </a:p>
        </p:txBody>
      </p:sp>
      <p:pic>
        <p:nvPicPr>
          <p:cNvPr id="171" name="Google Shape;17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51375"/>
            <a:ext cx="9144001" cy="4692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5"/>
          <p:cNvSpPr txBox="1"/>
          <p:nvPr>
            <p:ph type="title"/>
          </p:nvPr>
        </p:nvSpPr>
        <p:spPr>
          <a:xfrm>
            <a:off x="682775" y="43811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40">
                <a:latin typeface="Cinzel Decorative"/>
                <a:ea typeface="Cinzel Decorative"/>
                <a:cs typeface="Cinzel Decorative"/>
                <a:sym typeface="Cinzel Decorative"/>
              </a:rPr>
              <a:t>THANK YOU</a:t>
            </a:r>
            <a:endParaRPr b="1" sz="3040">
              <a:latin typeface="Cinzel Decorative"/>
              <a:ea typeface="Cinzel Decorative"/>
              <a:cs typeface="Cinzel Decorative"/>
              <a:sym typeface="Cinzel Decorativ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38761D"/>
                </a:solidFill>
                <a:latin typeface="Cinzel Decorative"/>
                <a:ea typeface="Cinzel Decorative"/>
                <a:cs typeface="Cinzel Decorative"/>
                <a:sym typeface="Cinzel Decorative"/>
              </a:rPr>
              <a:t>Table of Contents</a:t>
            </a:r>
            <a:endParaRPr b="1">
              <a:solidFill>
                <a:srgbClr val="38761D"/>
              </a:solidFill>
              <a:latin typeface="Cinzel Decorative"/>
              <a:ea typeface="Cinzel Decorative"/>
              <a:cs typeface="Cinzel Decorative"/>
              <a:sym typeface="Cinzel Decorative"/>
            </a:endParaRPr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B7140"/>
              </a:buClr>
              <a:buSzPts val="1700"/>
              <a:buFont typeface="Cinzel"/>
              <a:buChar char="❖"/>
            </a:pPr>
            <a:r>
              <a:rPr lang="en" sz="1700">
                <a:solidFill>
                  <a:srgbClr val="0B7140"/>
                </a:solidFill>
                <a:latin typeface="Cinzel"/>
                <a:ea typeface="Cinzel"/>
                <a:cs typeface="Cinzel"/>
                <a:sym typeface="Cinzel"/>
              </a:rPr>
              <a:t>Problem Statement</a:t>
            </a:r>
            <a:endParaRPr sz="1700">
              <a:solidFill>
                <a:srgbClr val="0B7140"/>
              </a:solidFill>
              <a:latin typeface="Cinzel"/>
              <a:ea typeface="Cinzel"/>
              <a:cs typeface="Cinzel"/>
              <a:sym typeface="Cinzel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B7140"/>
              </a:buClr>
              <a:buSzPts val="1700"/>
              <a:buFont typeface="Cinzel"/>
              <a:buChar char="❖"/>
            </a:pPr>
            <a:r>
              <a:rPr lang="en" sz="1700">
                <a:solidFill>
                  <a:srgbClr val="0B7140"/>
                </a:solidFill>
                <a:latin typeface="Cinzel"/>
                <a:ea typeface="Cinzel"/>
                <a:cs typeface="Cinzel"/>
                <a:sym typeface="Cinzel"/>
              </a:rPr>
              <a:t>Dataset Creation</a:t>
            </a:r>
            <a:endParaRPr sz="1700">
              <a:solidFill>
                <a:srgbClr val="0B7140"/>
              </a:solidFill>
              <a:latin typeface="Cinzel"/>
              <a:ea typeface="Cinzel"/>
              <a:cs typeface="Cinzel"/>
              <a:sym typeface="Cinzel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B7140"/>
              </a:buClr>
              <a:buSzPts val="1700"/>
              <a:buFont typeface="Cinzel"/>
              <a:buChar char="❖"/>
            </a:pPr>
            <a:r>
              <a:rPr lang="en" sz="1700">
                <a:solidFill>
                  <a:srgbClr val="0B7140"/>
                </a:solidFill>
                <a:latin typeface="Cinzel"/>
                <a:ea typeface="Cinzel"/>
                <a:cs typeface="Cinzel"/>
                <a:sym typeface="Cinzel"/>
              </a:rPr>
              <a:t>Building Model</a:t>
            </a:r>
            <a:endParaRPr sz="1700">
              <a:solidFill>
                <a:srgbClr val="0B7140"/>
              </a:solidFill>
              <a:latin typeface="Cinzel"/>
              <a:ea typeface="Cinzel"/>
              <a:cs typeface="Cinzel"/>
              <a:sym typeface="Cinzel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B7140"/>
              </a:buClr>
              <a:buSzPts val="1700"/>
              <a:buFont typeface="Cinzel"/>
              <a:buChar char="❖"/>
            </a:pPr>
            <a:r>
              <a:rPr lang="en" sz="1700">
                <a:solidFill>
                  <a:srgbClr val="0B7140"/>
                </a:solidFill>
                <a:latin typeface="Cinzel"/>
                <a:ea typeface="Cinzel"/>
                <a:cs typeface="Cinzel"/>
                <a:sym typeface="Cinzel"/>
              </a:rPr>
              <a:t>Results</a:t>
            </a:r>
            <a:endParaRPr sz="1700">
              <a:solidFill>
                <a:srgbClr val="0B7140"/>
              </a:solidFill>
              <a:latin typeface="Cinzel"/>
              <a:ea typeface="Cinzel"/>
              <a:cs typeface="Cinzel"/>
              <a:sym typeface="Cinzel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B7140"/>
              </a:buClr>
              <a:buSzPts val="1700"/>
              <a:buFont typeface="Cinzel"/>
              <a:buChar char="❖"/>
            </a:pPr>
            <a:r>
              <a:rPr lang="en" sz="1700">
                <a:solidFill>
                  <a:srgbClr val="0B7140"/>
                </a:solidFill>
                <a:latin typeface="Cinzel"/>
                <a:ea typeface="Cinzel"/>
                <a:cs typeface="Cinzel"/>
                <a:sym typeface="Cinzel"/>
              </a:rPr>
              <a:t>Model integration with Web Application</a:t>
            </a:r>
            <a:endParaRPr sz="1700">
              <a:solidFill>
                <a:srgbClr val="0B7140"/>
              </a:solidFill>
              <a:latin typeface="Cinzel"/>
              <a:ea typeface="Cinzel"/>
              <a:cs typeface="Cinzel"/>
              <a:sym typeface="Cinze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4572000" y="445025"/>
            <a:ext cx="426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inzel Decorative"/>
                <a:ea typeface="Cinzel Decorative"/>
                <a:cs typeface="Cinzel Decorative"/>
                <a:sym typeface="Cinzel Decorative"/>
              </a:rPr>
              <a:t>PROBLEM STATEMENT</a:t>
            </a:r>
            <a:endParaRPr b="1">
              <a:latin typeface="Cinzel Decorative"/>
              <a:ea typeface="Cinzel Decorative"/>
              <a:cs typeface="Cinzel Decorative"/>
              <a:sym typeface="Cinzel Decorative"/>
            </a:endParaRPr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5275650" y="1152475"/>
            <a:ext cx="3556500" cy="3416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Cinzel"/>
                <a:ea typeface="Cinzel"/>
                <a:cs typeface="Cinzel"/>
                <a:sym typeface="Cinzel"/>
              </a:rPr>
              <a:t>You are given a plant leaf dataset and through </a:t>
            </a: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Cinzel"/>
                <a:ea typeface="Cinzel"/>
                <a:cs typeface="Cinzel"/>
                <a:sym typeface="Cinzel"/>
              </a:rPr>
              <a:t>digital image processing techniques you are required to do Identification of plants through plant leaves on the basis of their shape, texture and color features.</a:t>
            </a:r>
            <a:endParaRPr sz="1500">
              <a:solidFill>
                <a:schemeClr val="dk1"/>
              </a:solidFill>
              <a:highlight>
                <a:srgbClr val="FFFFFF"/>
              </a:highlight>
              <a:latin typeface="Cinzel"/>
              <a:ea typeface="Cinzel"/>
              <a:cs typeface="Cinzel"/>
              <a:sym typeface="Cinze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Cinzel"/>
                <a:ea typeface="Cinzel"/>
                <a:cs typeface="Cinzel"/>
                <a:sym typeface="Cinzel"/>
              </a:rPr>
              <a:t>Further you are required to create a dataset using the extracted features to train and test the model.</a:t>
            </a:r>
            <a:endParaRPr sz="1500">
              <a:solidFill>
                <a:schemeClr val="dk1"/>
              </a:solidFill>
              <a:highlight>
                <a:srgbClr val="FFFFFF"/>
              </a:highlight>
              <a:latin typeface="Cinzel"/>
              <a:ea typeface="Cinzel"/>
              <a:cs typeface="Cinzel"/>
              <a:sym typeface="Cinzel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534525" y="38090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740">
                <a:solidFill>
                  <a:schemeClr val="lt1"/>
                </a:solidFill>
                <a:latin typeface="Cinzel Decorative"/>
                <a:ea typeface="Cinzel Decorative"/>
                <a:cs typeface="Cinzel Decorative"/>
                <a:sym typeface="Cinzel Decorative"/>
              </a:rPr>
              <a:t>DATASET CREATION</a:t>
            </a:r>
            <a:endParaRPr b="1" sz="2740">
              <a:solidFill>
                <a:schemeClr val="lt1"/>
              </a:solidFill>
              <a:latin typeface="Cinzel Decorative"/>
              <a:ea typeface="Cinzel Decorative"/>
              <a:cs typeface="Cinzel Decorative"/>
              <a:sym typeface="Cinzel Decorativ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oogle Shape;77;p17"/>
          <p:cNvGrpSpPr/>
          <p:nvPr/>
        </p:nvGrpSpPr>
        <p:grpSpPr>
          <a:xfrm>
            <a:off x="483050" y="525776"/>
            <a:ext cx="2684822" cy="2722074"/>
            <a:chOff x="496000" y="518650"/>
            <a:chExt cx="2684822" cy="2722074"/>
          </a:xfrm>
        </p:grpSpPr>
        <p:sp>
          <p:nvSpPr>
            <p:cNvPr id="78" name="Google Shape;78;p17"/>
            <p:cNvSpPr/>
            <p:nvPr/>
          </p:nvSpPr>
          <p:spPr>
            <a:xfrm>
              <a:off x="927225" y="2376425"/>
              <a:ext cx="1958400" cy="133500"/>
            </a:xfrm>
            <a:prstGeom prst="rect">
              <a:avLst/>
            </a:prstGeom>
            <a:solidFill>
              <a:srgbClr val="0E94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9" name="Google Shape;79;p17"/>
            <p:cNvGrpSpPr/>
            <p:nvPr/>
          </p:nvGrpSpPr>
          <p:grpSpPr>
            <a:xfrm>
              <a:off x="496000" y="518650"/>
              <a:ext cx="2684822" cy="2722074"/>
              <a:chOff x="496000" y="518650"/>
              <a:chExt cx="2684822" cy="2722074"/>
            </a:xfrm>
          </p:grpSpPr>
          <p:sp>
            <p:nvSpPr>
              <p:cNvPr id="80" name="Google Shape;80;p17"/>
              <p:cNvSpPr txBox="1"/>
              <p:nvPr/>
            </p:nvSpPr>
            <p:spPr>
              <a:xfrm>
                <a:off x="496000" y="2869324"/>
                <a:ext cx="1549800" cy="37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lnSpc>
                    <a:spcPct val="115000"/>
                  </a:lnSpc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b="1" lang="en" sz="1200">
                    <a:latin typeface="Cinzel Decorative"/>
                    <a:ea typeface="Cinzel Decorative"/>
                    <a:cs typeface="Cinzel Decorative"/>
                    <a:sym typeface="Cinzel Decorative"/>
                  </a:rPr>
                  <a:t>Thresholding</a:t>
                </a:r>
                <a:endParaRPr b="1" sz="1200">
                  <a:latin typeface="Cinzel Decorative"/>
                  <a:ea typeface="Cinzel Decorative"/>
                  <a:cs typeface="Cinzel Decorative"/>
                  <a:sym typeface="Cinzel Decorative"/>
                </a:endParaRPr>
              </a:p>
            </p:txBody>
          </p:sp>
          <p:sp>
            <p:nvSpPr>
              <p:cNvPr id="81" name="Google Shape;81;p17"/>
              <p:cNvSpPr txBox="1"/>
              <p:nvPr/>
            </p:nvSpPr>
            <p:spPr>
              <a:xfrm>
                <a:off x="927222" y="518650"/>
                <a:ext cx="2253600" cy="943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latin typeface="Cinzel"/>
                    <a:ea typeface="Cinzel"/>
                    <a:cs typeface="Cinzel"/>
                    <a:sym typeface="Cinzel"/>
                  </a:rPr>
                  <a:t>It is the binarization of image. First convert the image into grayscale then apply Gaussian Blur. This is used to </a:t>
                </a:r>
                <a:r>
                  <a:rPr lang="en" sz="1000">
                    <a:latin typeface="Cinzel"/>
                    <a:ea typeface="Cinzel"/>
                    <a:cs typeface="Cinzel"/>
                    <a:sym typeface="Cinzel"/>
                  </a:rPr>
                  <a:t>separate</a:t>
                </a:r>
                <a:r>
                  <a:rPr lang="en" sz="1000">
                    <a:latin typeface="Cinzel"/>
                    <a:ea typeface="Cinzel"/>
                    <a:cs typeface="Cinzel"/>
                    <a:sym typeface="Cinzel"/>
                  </a:rPr>
                  <a:t> the objects from background. Here, Otsu’s thresholding method is used, which automatically determines the threshold value.</a:t>
                </a:r>
                <a:endParaRPr sz="1000">
                  <a:latin typeface="Cinzel"/>
                  <a:ea typeface="Cinzel"/>
                  <a:cs typeface="Cinzel"/>
                  <a:sym typeface="Cinzel"/>
                </a:endParaRPr>
              </a:p>
            </p:txBody>
          </p:sp>
        </p:grpSp>
      </p:grpSp>
      <p:grpSp>
        <p:nvGrpSpPr>
          <p:cNvPr id="82" name="Google Shape;82;p17"/>
          <p:cNvGrpSpPr/>
          <p:nvPr/>
        </p:nvGrpSpPr>
        <p:grpSpPr>
          <a:xfrm>
            <a:off x="2404625" y="1870375"/>
            <a:ext cx="2498600" cy="1965826"/>
            <a:chOff x="2437900" y="2564624"/>
            <a:chExt cx="2498600" cy="1965826"/>
          </a:xfrm>
        </p:grpSpPr>
        <p:sp>
          <p:nvSpPr>
            <p:cNvPr id="83" name="Google Shape;83;p17"/>
            <p:cNvSpPr/>
            <p:nvPr/>
          </p:nvSpPr>
          <p:spPr>
            <a:xfrm>
              <a:off x="2890952" y="3079475"/>
              <a:ext cx="1958400" cy="133500"/>
            </a:xfrm>
            <a:prstGeom prst="rect">
              <a:avLst/>
            </a:prstGeom>
            <a:solidFill>
              <a:srgbClr val="0856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4" name="Google Shape;84;p17"/>
            <p:cNvGrpSpPr/>
            <p:nvPr/>
          </p:nvGrpSpPr>
          <p:grpSpPr>
            <a:xfrm>
              <a:off x="2437900" y="2564624"/>
              <a:ext cx="2498600" cy="1965826"/>
              <a:chOff x="2437900" y="2564624"/>
              <a:chExt cx="2498600" cy="1965826"/>
            </a:xfrm>
          </p:grpSpPr>
          <p:sp>
            <p:nvSpPr>
              <p:cNvPr id="85" name="Google Shape;85;p17"/>
              <p:cNvSpPr txBox="1"/>
              <p:nvPr/>
            </p:nvSpPr>
            <p:spPr>
              <a:xfrm>
                <a:off x="2803800" y="2564624"/>
                <a:ext cx="2132700" cy="37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lnSpc>
                    <a:spcPct val="115000"/>
                  </a:lnSpc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b="1" lang="en" sz="1200">
                    <a:latin typeface="Cinzel Decorative"/>
                    <a:ea typeface="Cinzel Decorative"/>
                    <a:cs typeface="Cinzel Decorative"/>
                    <a:sym typeface="Cinzel Decorative"/>
                  </a:rPr>
                  <a:t>Morphological Operations</a:t>
                </a:r>
                <a:endParaRPr b="1" sz="1200">
                  <a:latin typeface="Cinzel Decorative"/>
                  <a:ea typeface="Cinzel Decorative"/>
                  <a:cs typeface="Cinzel Decorative"/>
                  <a:sym typeface="Cinzel Decorative"/>
                </a:endParaRPr>
              </a:p>
            </p:txBody>
          </p:sp>
          <p:grpSp>
            <p:nvGrpSpPr>
              <p:cNvPr id="86" name="Google Shape;86;p17"/>
              <p:cNvGrpSpPr/>
              <p:nvPr/>
            </p:nvGrpSpPr>
            <p:grpSpPr>
              <a:xfrm rot="10800000">
                <a:off x="2849075" y="3079467"/>
                <a:ext cx="92400" cy="411832"/>
                <a:chOff x="2070098" y="2563693"/>
                <a:chExt cx="92400" cy="411832"/>
              </a:xfrm>
            </p:grpSpPr>
            <p:cxnSp>
              <p:nvCxnSpPr>
                <p:cNvPr id="87" name="Google Shape;87;p17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8" name="Google Shape;88;p17"/>
                <p:cNvSpPr/>
                <p:nvPr/>
              </p:nvSpPr>
              <p:spPr>
                <a:xfrm>
                  <a:off x="2070098" y="2563693"/>
                  <a:ext cx="92400" cy="103200"/>
                </a:xfrm>
                <a:prstGeom prst="ellipse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9" name="Google Shape;89;p17"/>
              <p:cNvSpPr txBox="1"/>
              <p:nvPr/>
            </p:nvSpPr>
            <p:spPr>
              <a:xfrm>
                <a:off x="2437900" y="3586650"/>
                <a:ext cx="2253600" cy="943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latin typeface="Cinzel"/>
                    <a:ea typeface="Cinzel"/>
                    <a:cs typeface="Cinzel"/>
                    <a:sym typeface="Cinzel"/>
                  </a:rPr>
                  <a:t>They are applied on binary or grayscale images to increase or decrease the size of objects in image. Also to close or open the gaps between objects.</a:t>
                </a:r>
                <a:endParaRPr sz="1000">
                  <a:latin typeface="Cinzel"/>
                  <a:ea typeface="Cinzel"/>
                  <a:cs typeface="Cinzel"/>
                  <a:sym typeface="Cinzel"/>
                </a:endParaRPr>
              </a:p>
            </p:txBody>
          </p:sp>
        </p:grpSp>
      </p:grpSp>
      <p:grpSp>
        <p:nvGrpSpPr>
          <p:cNvPr id="90" name="Google Shape;90;p17"/>
          <p:cNvGrpSpPr/>
          <p:nvPr/>
        </p:nvGrpSpPr>
        <p:grpSpPr>
          <a:xfrm>
            <a:off x="4493400" y="605425"/>
            <a:ext cx="2845851" cy="2286950"/>
            <a:chOff x="4526675" y="1299699"/>
            <a:chExt cx="2845851" cy="2286950"/>
          </a:xfrm>
        </p:grpSpPr>
        <p:sp>
          <p:nvSpPr>
            <p:cNvPr id="91" name="Google Shape;91;p17"/>
            <p:cNvSpPr/>
            <p:nvPr/>
          </p:nvSpPr>
          <p:spPr>
            <a:xfrm>
              <a:off x="4849302" y="3079475"/>
              <a:ext cx="1958400" cy="133500"/>
            </a:xfrm>
            <a:prstGeom prst="rect">
              <a:avLst/>
            </a:prstGeom>
            <a:solidFill>
              <a:srgbClr val="0E94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2" name="Google Shape;92;p17"/>
            <p:cNvGrpSpPr/>
            <p:nvPr/>
          </p:nvGrpSpPr>
          <p:grpSpPr>
            <a:xfrm>
              <a:off x="4526675" y="1299699"/>
              <a:ext cx="2845851" cy="2286950"/>
              <a:chOff x="4526675" y="1299699"/>
              <a:chExt cx="2845851" cy="2286950"/>
            </a:xfrm>
          </p:grpSpPr>
          <p:grpSp>
            <p:nvGrpSpPr>
              <p:cNvPr id="93" name="Google Shape;93;p17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94" name="Google Shape;94;p17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95" name="Google Shape;95;p17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96" name="Google Shape;96;p17"/>
              <p:cNvSpPr txBox="1"/>
              <p:nvPr/>
            </p:nvSpPr>
            <p:spPr>
              <a:xfrm>
                <a:off x="4526675" y="3215249"/>
                <a:ext cx="1798800" cy="37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lnSpc>
                    <a:spcPct val="115000"/>
                  </a:lnSpc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b="1" lang="en" sz="1200">
                    <a:latin typeface="Cinzel Decorative"/>
                    <a:ea typeface="Cinzel Decorative"/>
                    <a:cs typeface="Cinzel Decorative"/>
                    <a:sym typeface="Cinzel Decorative"/>
                  </a:rPr>
                  <a:t>Shape, texture and color based Features</a:t>
                </a:r>
                <a:endParaRPr b="1" sz="1200">
                  <a:latin typeface="Cinzel Decorative"/>
                  <a:ea typeface="Cinzel Decorative"/>
                  <a:cs typeface="Cinzel Decorative"/>
                  <a:sym typeface="Cinzel Decorative"/>
                </a:endParaRPr>
              </a:p>
            </p:txBody>
          </p:sp>
          <p:sp>
            <p:nvSpPr>
              <p:cNvPr id="97" name="Google Shape;97;p17"/>
              <p:cNvSpPr txBox="1"/>
              <p:nvPr/>
            </p:nvSpPr>
            <p:spPr>
              <a:xfrm>
                <a:off x="4753225" y="1299699"/>
                <a:ext cx="2619300" cy="943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latin typeface="Cinzel"/>
                    <a:ea typeface="Cinzel"/>
                    <a:cs typeface="Cinzel"/>
                    <a:sym typeface="Cinzel"/>
                  </a:rPr>
                  <a:t>Calculated features like aspect-ratio, circularity, rectangularity, area, perimeter.</a:t>
                </a:r>
                <a:endParaRPr sz="1000">
                  <a:latin typeface="Cinzel"/>
                  <a:ea typeface="Cinzel"/>
                  <a:cs typeface="Cinzel"/>
                  <a:sym typeface="Cinzel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latin typeface="Cinzel"/>
                    <a:ea typeface="Cinzel"/>
                    <a:cs typeface="Cinzel"/>
                    <a:sym typeface="Cinzel"/>
                  </a:rPr>
                  <a:t>Mean, standard deviation for RGB channel.</a:t>
                </a:r>
                <a:endParaRPr sz="1000">
                  <a:latin typeface="Cinzel"/>
                  <a:ea typeface="Cinzel"/>
                  <a:cs typeface="Cinzel"/>
                  <a:sym typeface="Cinzel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latin typeface="Cinzel"/>
                    <a:ea typeface="Cinzel"/>
                    <a:cs typeface="Cinzel"/>
                    <a:sym typeface="Cinzel"/>
                  </a:rPr>
                  <a:t>Calculated texture based features such as, contrast, correlation, entropy.</a:t>
                </a:r>
                <a:endParaRPr sz="1000">
                  <a:latin typeface="Cinzel"/>
                  <a:ea typeface="Cinzel"/>
                  <a:cs typeface="Cinzel"/>
                  <a:sym typeface="Cinzel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80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98" name="Google Shape;98;p17"/>
          <p:cNvGrpSpPr/>
          <p:nvPr/>
        </p:nvGrpSpPr>
        <p:grpSpPr>
          <a:xfrm>
            <a:off x="6378991" y="2004313"/>
            <a:ext cx="2638134" cy="1831851"/>
            <a:chOff x="6435791" y="2702599"/>
            <a:chExt cx="2638134" cy="1831851"/>
          </a:xfrm>
        </p:grpSpPr>
        <p:sp>
          <p:nvSpPr>
            <p:cNvPr id="99" name="Google Shape;99;p17"/>
            <p:cNvSpPr/>
            <p:nvPr/>
          </p:nvSpPr>
          <p:spPr>
            <a:xfrm>
              <a:off x="6724625" y="3079475"/>
              <a:ext cx="2349300" cy="133500"/>
            </a:xfrm>
            <a:prstGeom prst="rect">
              <a:avLst/>
            </a:prstGeom>
            <a:solidFill>
              <a:srgbClr val="0856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0" name="Google Shape;100;p17"/>
            <p:cNvGrpSpPr/>
            <p:nvPr/>
          </p:nvGrpSpPr>
          <p:grpSpPr>
            <a:xfrm>
              <a:off x="6435791" y="2702599"/>
              <a:ext cx="2590282" cy="1831851"/>
              <a:chOff x="6435791" y="2702599"/>
              <a:chExt cx="2590282" cy="1831851"/>
            </a:xfrm>
          </p:grpSpPr>
          <p:grpSp>
            <p:nvGrpSpPr>
              <p:cNvPr id="101" name="Google Shape;101;p17"/>
              <p:cNvGrpSpPr/>
              <p:nvPr/>
            </p:nvGrpSpPr>
            <p:grpSpPr>
              <a:xfrm rot="10800000">
                <a:off x="6760035" y="3079467"/>
                <a:ext cx="92400" cy="411825"/>
                <a:chOff x="2070100" y="2563700"/>
                <a:chExt cx="92400" cy="411825"/>
              </a:xfrm>
            </p:grpSpPr>
            <p:cxnSp>
              <p:nvCxnSpPr>
                <p:cNvPr id="102" name="Google Shape;102;p17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103" name="Google Shape;103;p17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04" name="Google Shape;104;p17"/>
              <p:cNvSpPr txBox="1"/>
              <p:nvPr/>
            </p:nvSpPr>
            <p:spPr>
              <a:xfrm>
                <a:off x="6772473" y="3590650"/>
                <a:ext cx="2253600" cy="943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lnSpc>
                    <a:spcPct val="11079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solidFill>
                      <a:srgbClr val="212121"/>
                    </a:solidFill>
                    <a:latin typeface="Cinzel"/>
                    <a:ea typeface="Cinzel"/>
                    <a:cs typeface="Cinzel"/>
                    <a:sym typeface="Cinzel"/>
                  </a:rPr>
                  <a:t>Points_to_diff_category were made to distinguish categories, from them target labels were created based on the image name in the region it lies.</a:t>
                </a:r>
                <a:endParaRPr b="1" sz="800">
                  <a:latin typeface="Cinzel"/>
                  <a:ea typeface="Cinzel"/>
                  <a:cs typeface="Cinzel"/>
                  <a:sym typeface="Cinzel"/>
                </a:endParaRPr>
              </a:p>
            </p:txBody>
          </p:sp>
          <p:sp>
            <p:nvSpPr>
              <p:cNvPr id="105" name="Google Shape;105;p17"/>
              <p:cNvSpPr txBox="1"/>
              <p:nvPr/>
            </p:nvSpPr>
            <p:spPr>
              <a:xfrm>
                <a:off x="6435791" y="2702599"/>
                <a:ext cx="1465200" cy="37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lnSpc>
                    <a:spcPct val="115000"/>
                  </a:lnSpc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b="1" lang="en" sz="1200">
                    <a:latin typeface="Cinzel Decorative"/>
                    <a:ea typeface="Cinzel Decorative"/>
                    <a:cs typeface="Cinzel Decorative"/>
                    <a:sym typeface="Cinzel Decorative"/>
                  </a:rPr>
                  <a:t>Target Labels</a:t>
                </a:r>
                <a:endParaRPr b="1" sz="1200">
                  <a:latin typeface="Cinzel Decorative"/>
                  <a:ea typeface="Cinzel Decorative"/>
                  <a:cs typeface="Cinzel Decorative"/>
                  <a:sym typeface="Cinzel Decorative"/>
                </a:endParaRPr>
              </a:p>
            </p:txBody>
          </p:sp>
        </p:grpSp>
      </p:grpSp>
      <p:cxnSp>
        <p:nvCxnSpPr>
          <p:cNvPr id="106" name="Google Shape;106;p17"/>
          <p:cNvCxnSpPr/>
          <p:nvPr/>
        </p:nvCxnSpPr>
        <p:spPr>
          <a:xfrm>
            <a:off x="928850" y="2004316"/>
            <a:ext cx="0" cy="359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7" name="Google Shape;107;p17"/>
          <p:cNvSpPr/>
          <p:nvPr/>
        </p:nvSpPr>
        <p:spPr>
          <a:xfrm flipH="1">
            <a:off x="874100" y="1921200"/>
            <a:ext cx="111900" cy="83400"/>
          </a:xfrm>
          <a:prstGeom prst="flowChartConnector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8"/>
          <p:cNvSpPr txBox="1"/>
          <p:nvPr>
            <p:ph type="title"/>
          </p:nvPr>
        </p:nvSpPr>
        <p:spPr>
          <a:xfrm>
            <a:off x="270225" y="37989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740">
                <a:solidFill>
                  <a:schemeClr val="lt1"/>
                </a:solidFill>
                <a:latin typeface="Cinzel Decorative"/>
                <a:ea typeface="Cinzel Decorative"/>
                <a:cs typeface="Cinzel Decorative"/>
                <a:sym typeface="Cinzel Decorative"/>
              </a:rPr>
              <a:t>BUILDING MODEL</a:t>
            </a:r>
            <a:endParaRPr b="1" sz="2740">
              <a:solidFill>
                <a:schemeClr val="lt1"/>
              </a:solidFill>
              <a:latin typeface="Cinzel Decorative"/>
              <a:ea typeface="Cinzel Decorative"/>
              <a:cs typeface="Cinzel Decorative"/>
              <a:sym typeface="Cinzel Decorativ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/>
          <p:nvPr/>
        </p:nvSpPr>
        <p:spPr>
          <a:xfrm>
            <a:off x="3297500" y="1165742"/>
            <a:ext cx="2540100" cy="2540100"/>
          </a:xfrm>
          <a:prstGeom prst="donut">
            <a:avLst>
              <a:gd fmla="val 16067" name="adj"/>
            </a:avLst>
          </a:prstGeom>
          <a:solidFill>
            <a:srgbClr val="000000">
              <a:alpha val="10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" name="Google Shape;118;p19"/>
          <p:cNvGrpSpPr/>
          <p:nvPr/>
        </p:nvGrpSpPr>
        <p:grpSpPr>
          <a:xfrm>
            <a:off x="5214050" y="465025"/>
            <a:ext cx="3963150" cy="1137900"/>
            <a:chOff x="5214050" y="465025"/>
            <a:chExt cx="3963150" cy="1137900"/>
          </a:xfrm>
        </p:grpSpPr>
        <p:cxnSp>
          <p:nvCxnSpPr>
            <p:cNvPr id="119" name="Google Shape;119;p19"/>
            <p:cNvCxnSpPr/>
            <p:nvPr/>
          </p:nvCxnSpPr>
          <p:spPr>
            <a:xfrm flipH="1">
              <a:off x="5214050" y="1153772"/>
              <a:ext cx="273000" cy="378300"/>
            </a:xfrm>
            <a:prstGeom prst="straightConnector1">
              <a:avLst/>
            </a:prstGeom>
            <a:noFill/>
            <a:ln cap="flat" cmpd="sng" w="19050">
              <a:solidFill>
                <a:srgbClr val="085631"/>
              </a:solidFill>
              <a:prstDash val="solid"/>
              <a:round/>
              <a:headEnd len="med" w="med" type="oval"/>
              <a:tailEnd len="sm" w="sm" type="none"/>
            </a:ln>
          </p:spPr>
        </p:cxnSp>
        <p:sp>
          <p:nvSpPr>
            <p:cNvPr id="120" name="Google Shape;120;p19"/>
            <p:cNvSpPr txBox="1"/>
            <p:nvPr/>
          </p:nvSpPr>
          <p:spPr>
            <a:xfrm>
              <a:off x="5837600" y="465025"/>
              <a:ext cx="3339600" cy="113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u="sng">
                  <a:latin typeface="Cinzel"/>
                  <a:ea typeface="Cinzel"/>
                  <a:cs typeface="Cinzel"/>
                  <a:sym typeface="Cinzel"/>
                </a:rPr>
                <a:t>Step1.</a:t>
              </a:r>
              <a:r>
                <a:rPr lang="en" sz="1200">
                  <a:latin typeface="Cinzel"/>
                  <a:ea typeface="Cinzel"/>
                  <a:cs typeface="Cinzel"/>
                  <a:sym typeface="Cinzel"/>
                </a:rPr>
                <a:t> </a:t>
              </a:r>
              <a:endParaRPr sz="1000">
                <a:latin typeface="Cinzel"/>
                <a:ea typeface="Cinzel"/>
                <a:cs typeface="Cinzel"/>
                <a:sym typeface="Cinzel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latin typeface="Cinzel"/>
                  <a:ea typeface="Cinzel"/>
                  <a:cs typeface="Cinzel"/>
                  <a:sym typeface="Cinzel"/>
                </a:rPr>
                <a:t>Data Extraction from created dataset .csv file.</a:t>
              </a:r>
              <a:endParaRPr b="1" sz="1200">
                <a:latin typeface="Cinzel"/>
                <a:ea typeface="Cinzel"/>
                <a:cs typeface="Cinzel"/>
                <a:sym typeface="Cinzel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latin typeface="Cinzel"/>
                  <a:ea typeface="Cinzel"/>
                  <a:cs typeface="Cinzel"/>
                  <a:sym typeface="Cinzel"/>
                </a:rPr>
                <a:t>Separated Feature variables(X) and Label variable (y).</a:t>
              </a:r>
              <a:endParaRPr b="1" sz="1200">
                <a:latin typeface="Cinzel"/>
                <a:ea typeface="Cinzel"/>
                <a:cs typeface="Cinzel"/>
                <a:sym typeface="Cinzel"/>
              </a:endParaRPr>
            </a:p>
          </p:txBody>
        </p:sp>
      </p:grpSp>
      <p:grpSp>
        <p:nvGrpSpPr>
          <p:cNvPr id="121" name="Google Shape;121;p19"/>
          <p:cNvGrpSpPr/>
          <p:nvPr/>
        </p:nvGrpSpPr>
        <p:grpSpPr>
          <a:xfrm>
            <a:off x="414886" y="637563"/>
            <a:ext cx="3550489" cy="965363"/>
            <a:chOff x="357461" y="566988"/>
            <a:chExt cx="3550489" cy="965363"/>
          </a:xfrm>
        </p:grpSpPr>
        <p:cxnSp>
          <p:nvCxnSpPr>
            <p:cNvPr id="122" name="Google Shape;122;p19"/>
            <p:cNvCxnSpPr/>
            <p:nvPr/>
          </p:nvCxnSpPr>
          <p:spPr>
            <a:xfrm>
              <a:off x="3347850" y="1230550"/>
              <a:ext cx="560100" cy="301800"/>
            </a:xfrm>
            <a:prstGeom prst="straightConnector1">
              <a:avLst/>
            </a:prstGeom>
            <a:noFill/>
            <a:ln cap="flat" cmpd="sng" w="19050">
              <a:solidFill>
                <a:srgbClr val="65F0AD"/>
              </a:solidFill>
              <a:prstDash val="solid"/>
              <a:round/>
              <a:headEnd len="med" w="med" type="oval"/>
              <a:tailEnd len="sm" w="sm" type="none"/>
            </a:ln>
          </p:spPr>
        </p:cxnSp>
        <p:sp>
          <p:nvSpPr>
            <p:cNvPr id="123" name="Google Shape;123;p19"/>
            <p:cNvSpPr txBox="1"/>
            <p:nvPr/>
          </p:nvSpPr>
          <p:spPr>
            <a:xfrm>
              <a:off x="357461" y="566988"/>
              <a:ext cx="2814900" cy="66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u="sng">
                  <a:latin typeface="Cinzel"/>
                  <a:ea typeface="Cinzel"/>
                  <a:cs typeface="Cinzel"/>
                  <a:sym typeface="Cinzel"/>
                </a:rPr>
                <a:t>Step</a:t>
              </a:r>
              <a:r>
                <a:rPr lang="en" sz="1200" u="sng">
                  <a:latin typeface="Cinzel"/>
                  <a:ea typeface="Cinzel"/>
                  <a:cs typeface="Cinzel"/>
                  <a:sym typeface="Cinzel"/>
                </a:rPr>
                <a:t> 5</a:t>
              </a:r>
              <a:endParaRPr sz="1200" u="sng">
                <a:latin typeface="Cinzel"/>
                <a:ea typeface="Cinzel"/>
                <a:cs typeface="Cinzel"/>
                <a:sym typeface="Cinzel"/>
              </a:endParaRPr>
            </a:p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6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latin typeface="Cinzel"/>
                  <a:ea typeface="Cinzel"/>
                  <a:cs typeface="Cinzel"/>
                  <a:sym typeface="Cinzel"/>
                </a:rPr>
                <a:t>Choosing the best model among all the models mentioned in step 4 based on their accuracies. Plotting a graph between accuracy vs models.</a:t>
              </a:r>
              <a:endParaRPr b="1" sz="1200">
                <a:latin typeface="Cinzel"/>
                <a:ea typeface="Cinzel"/>
                <a:cs typeface="Cinzel"/>
                <a:sym typeface="Cinzel"/>
              </a:endParaRPr>
            </a:p>
          </p:txBody>
        </p:sp>
      </p:grpSp>
      <p:grpSp>
        <p:nvGrpSpPr>
          <p:cNvPr id="124" name="Google Shape;124;p19"/>
          <p:cNvGrpSpPr/>
          <p:nvPr/>
        </p:nvGrpSpPr>
        <p:grpSpPr>
          <a:xfrm>
            <a:off x="5625475" y="2403200"/>
            <a:ext cx="3442196" cy="669600"/>
            <a:chOff x="5625475" y="2403200"/>
            <a:chExt cx="3442196" cy="669600"/>
          </a:xfrm>
        </p:grpSpPr>
        <p:cxnSp>
          <p:nvCxnSpPr>
            <p:cNvPr id="125" name="Google Shape;125;p19"/>
            <p:cNvCxnSpPr/>
            <p:nvPr/>
          </p:nvCxnSpPr>
          <p:spPr>
            <a:xfrm rot="10800000">
              <a:off x="5625475" y="2771675"/>
              <a:ext cx="442200" cy="153300"/>
            </a:xfrm>
            <a:prstGeom prst="straightConnector1">
              <a:avLst/>
            </a:prstGeom>
            <a:noFill/>
            <a:ln cap="flat" cmpd="sng" w="19050">
              <a:solidFill>
                <a:srgbClr val="0E9453"/>
              </a:solidFill>
              <a:prstDash val="solid"/>
              <a:round/>
              <a:headEnd len="med" w="med" type="oval"/>
              <a:tailEnd len="sm" w="sm" type="none"/>
            </a:ln>
          </p:spPr>
        </p:cxnSp>
        <p:sp>
          <p:nvSpPr>
            <p:cNvPr id="126" name="Google Shape;126;p19"/>
            <p:cNvSpPr txBox="1"/>
            <p:nvPr/>
          </p:nvSpPr>
          <p:spPr>
            <a:xfrm>
              <a:off x="6067671" y="2403200"/>
              <a:ext cx="3000000" cy="66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u="sng">
                  <a:latin typeface="Cinzel"/>
                  <a:ea typeface="Cinzel"/>
                  <a:cs typeface="Cinzel"/>
                  <a:sym typeface="Cinzel"/>
                </a:rPr>
                <a:t>Step</a:t>
              </a:r>
              <a:r>
                <a:rPr lang="en" sz="1200" u="sng">
                  <a:latin typeface="Cinzel"/>
                  <a:ea typeface="Cinzel"/>
                  <a:cs typeface="Cinzel"/>
                  <a:sym typeface="Cinzel"/>
                </a:rPr>
                <a:t> 2</a:t>
              </a:r>
              <a:endParaRPr sz="1200" u="sng">
                <a:latin typeface="Cinzel"/>
                <a:ea typeface="Cinzel"/>
                <a:cs typeface="Cinzel"/>
                <a:sym typeface="Cinzel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600">
                <a:latin typeface="Cinzel"/>
                <a:ea typeface="Cinzel"/>
                <a:cs typeface="Cinzel"/>
                <a:sym typeface="Cinzel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latin typeface="Cinzel"/>
                  <a:ea typeface="Cinzel"/>
                  <a:cs typeface="Cinzel"/>
                  <a:sym typeface="Cinzel"/>
                </a:rPr>
                <a:t>Splitting the X and y dataframes into training and testing set.</a:t>
              </a:r>
              <a:endParaRPr b="1" sz="1200">
                <a:latin typeface="Cinzel"/>
                <a:ea typeface="Cinzel"/>
                <a:cs typeface="Cinzel"/>
                <a:sym typeface="Cinzel"/>
              </a:endParaRPr>
            </a:p>
          </p:txBody>
        </p:sp>
      </p:grpSp>
      <p:grpSp>
        <p:nvGrpSpPr>
          <p:cNvPr id="127" name="Google Shape;127;p19"/>
          <p:cNvGrpSpPr/>
          <p:nvPr/>
        </p:nvGrpSpPr>
        <p:grpSpPr>
          <a:xfrm>
            <a:off x="135000" y="2688625"/>
            <a:ext cx="3374675" cy="1464000"/>
            <a:chOff x="135000" y="2688625"/>
            <a:chExt cx="3374675" cy="1464000"/>
          </a:xfrm>
        </p:grpSpPr>
        <p:cxnSp>
          <p:nvCxnSpPr>
            <p:cNvPr id="128" name="Google Shape;128;p19"/>
            <p:cNvCxnSpPr/>
            <p:nvPr/>
          </p:nvCxnSpPr>
          <p:spPr>
            <a:xfrm flipH="1" rot="10800000">
              <a:off x="3059375" y="2771675"/>
              <a:ext cx="450300" cy="145200"/>
            </a:xfrm>
            <a:prstGeom prst="straightConnector1">
              <a:avLst/>
            </a:prstGeom>
            <a:noFill/>
            <a:ln cap="flat" cmpd="sng" w="19050">
              <a:solidFill>
                <a:srgbClr val="0E9453"/>
              </a:solidFill>
              <a:prstDash val="solid"/>
              <a:round/>
              <a:headEnd len="med" w="med" type="oval"/>
              <a:tailEnd len="sm" w="sm" type="none"/>
            </a:ln>
          </p:spPr>
        </p:cxnSp>
        <p:sp>
          <p:nvSpPr>
            <p:cNvPr id="129" name="Google Shape;129;p19"/>
            <p:cNvSpPr txBox="1"/>
            <p:nvPr/>
          </p:nvSpPr>
          <p:spPr>
            <a:xfrm>
              <a:off x="135000" y="2688625"/>
              <a:ext cx="2958000" cy="146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u="sng">
                  <a:latin typeface="Cinzel"/>
                  <a:ea typeface="Cinzel"/>
                  <a:cs typeface="Cinzel"/>
                  <a:sym typeface="Cinzel"/>
                </a:rPr>
                <a:t>Step</a:t>
              </a:r>
              <a:r>
                <a:rPr lang="en" sz="1200" u="sng">
                  <a:latin typeface="Cinzel"/>
                  <a:ea typeface="Cinzel"/>
                  <a:cs typeface="Cinzel"/>
                  <a:sym typeface="Cinzel"/>
                </a:rPr>
                <a:t> 4</a:t>
              </a:r>
              <a:endParaRPr sz="1200" u="sng">
                <a:latin typeface="Cinzel"/>
                <a:ea typeface="Cinzel"/>
                <a:cs typeface="Cinzel"/>
                <a:sym typeface="Cinzel"/>
              </a:endParaRPr>
            </a:p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600">
                <a:latin typeface="Cinzel"/>
                <a:ea typeface="Cinzel"/>
                <a:cs typeface="Cinzel"/>
                <a:sym typeface="Cinzel"/>
              </a:endParaRPr>
            </a:p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latin typeface="Cinzel"/>
                  <a:ea typeface="Cinzel"/>
                  <a:cs typeface="Cinzel"/>
                  <a:sym typeface="Cinzel"/>
                </a:rPr>
                <a:t>Building various classification models like support vector machine, KNN, Naive Bayes, Random forest and performed hyperparameter tuning on each of them using GridSearchCV.</a:t>
              </a:r>
              <a:endParaRPr b="1" sz="1200">
                <a:latin typeface="Cinzel"/>
                <a:ea typeface="Cinzel"/>
                <a:cs typeface="Cinzel"/>
                <a:sym typeface="Cinzel"/>
              </a:endParaRPr>
            </a:p>
          </p:txBody>
        </p:sp>
      </p:grpSp>
      <p:grpSp>
        <p:nvGrpSpPr>
          <p:cNvPr id="130" name="Google Shape;130;p19"/>
          <p:cNvGrpSpPr/>
          <p:nvPr/>
        </p:nvGrpSpPr>
        <p:grpSpPr>
          <a:xfrm>
            <a:off x="3093000" y="3540925"/>
            <a:ext cx="2958000" cy="1001750"/>
            <a:chOff x="3093000" y="3540925"/>
            <a:chExt cx="2958000" cy="1001750"/>
          </a:xfrm>
        </p:grpSpPr>
        <p:cxnSp>
          <p:nvCxnSpPr>
            <p:cNvPr id="131" name="Google Shape;131;p19"/>
            <p:cNvCxnSpPr/>
            <p:nvPr/>
          </p:nvCxnSpPr>
          <p:spPr>
            <a:xfrm rot="10800000">
              <a:off x="4563500" y="3540925"/>
              <a:ext cx="600" cy="372600"/>
            </a:xfrm>
            <a:prstGeom prst="straightConnector1">
              <a:avLst/>
            </a:prstGeom>
            <a:noFill/>
            <a:ln cap="flat" cmpd="sng" w="19050">
              <a:solidFill>
                <a:srgbClr val="085631"/>
              </a:solidFill>
              <a:prstDash val="solid"/>
              <a:round/>
              <a:headEnd len="med" w="med" type="oval"/>
              <a:tailEnd len="sm" w="sm" type="none"/>
            </a:ln>
          </p:spPr>
        </p:cxnSp>
        <p:sp>
          <p:nvSpPr>
            <p:cNvPr id="132" name="Google Shape;132;p19"/>
            <p:cNvSpPr txBox="1"/>
            <p:nvPr/>
          </p:nvSpPr>
          <p:spPr>
            <a:xfrm>
              <a:off x="3093000" y="3873075"/>
              <a:ext cx="2958000" cy="66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u="sng">
                  <a:latin typeface="Cinzel"/>
                  <a:ea typeface="Cinzel"/>
                  <a:cs typeface="Cinzel"/>
                  <a:sym typeface="Cinzel"/>
                </a:rPr>
                <a:t>Step</a:t>
              </a:r>
              <a:r>
                <a:rPr lang="en" sz="1200" u="sng">
                  <a:latin typeface="Cinzel"/>
                  <a:ea typeface="Cinzel"/>
                  <a:cs typeface="Cinzel"/>
                  <a:sym typeface="Cinzel"/>
                </a:rPr>
                <a:t> 3</a:t>
              </a:r>
              <a:endParaRPr sz="1200" u="sng">
                <a:latin typeface="Cinzel"/>
                <a:ea typeface="Cinzel"/>
                <a:cs typeface="Cinzel"/>
                <a:sym typeface="Cinzel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600">
                <a:latin typeface="Cinzel"/>
                <a:ea typeface="Cinzel"/>
                <a:cs typeface="Cinzel"/>
                <a:sym typeface="Cinzel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latin typeface="Cinzel"/>
                  <a:ea typeface="Cinzel"/>
                  <a:cs typeface="Cinzel"/>
                  <a:sym typeface="Cinzel"/>
                </a:rPr>
                <a:t>Performed feature </a:t>
              </a:r>
              <a:r>
                <a:rPr b="1" lang="en" sz="1200">
                  <a:latin typeface="Cinzel"/>
                  <a:ea typeface="Cinzel"/>
                  <a:cs typeface="Cinzel"/>
                  <a:sym typeface="Cinzel"/>
                </a:rPr>
                <a:t>scaling using StandardScaler</a:t>
              </a:r>
              <a:r>
                <a:rPr b="1" lang="en" sz="1200">
                  <a:latin typeface="Cinzel"/>
                  <a:ea typeface="Cinzel"/>
                  <a:cs typeface="Cinzel"/>
                  <a:sym typeface="Cinzel"/>
                </a:rPr>
                <a:t> on </a:t>
              </a:r>
              <a:r>
                <a:rPr b="1" lang="en" sz="1200">
                  <a:latin typeface="Cinzel"/>
                  <a:ea typeface="Cinzel"/>
                  <a:cs typeface="Cinzel"/>
                  <a:sym typeface="Cinzel"/>
                </a:rPr>
                <a:t>training</a:t>
              </a:r>
              <a:r>
                <a:rPr b="1" lang="en" sz="1200">
                  <a:latin typeface="Cinzel"/>
                  <a:ea typeface="Cinzel"/>
                  <a:cs typeface="Cinzel"/>
                  <a:sym typeface="Cinzel"/>
                </a:rPr>
                <a:t> and testing feature dataframes.</a:t>
              </a:r>
              <a:endParaRPr b="1" sz="1200">
                <a:latin typeface="Cinzel"/>
                <a:ea typeface="Cinzel"/>
                <a:cs typeface="Cinzel"/>
                <a:sym typeface="Cinzel"/>
              </a:endParaRPr>
            </a:p>
          </p:txBody>
        </p:sp>
      </p:grpSp>
      <p:sp>
        <p:nvSpPr>
          <p:cNvPr id="133" name="Google Shape;133;p19"/>
          <p:cNvSpPr/>
          <p:nvPr/>
        </p:nvSpPr>
        <p:spPr>
          <a:xfrm rot="1800047">
            <a:off x="3219843" y="1086434"/>
            <a:ext cx="2690936" cy="2690936"/>
          </a:xfrm>
          <a:prstGeom prst="blockArc">
            <a:avLst>
              <a:gd fmla="val 14414370" name="adj1"/>
              <a:gd fmla="val 18998613" name="adj2"/>
              <a:gd fmla="val 8907" name="adj3"/>
            </a:avLst>
          </a:prstGeom>
          <a:solidFill>
            <a:srgbClr val="085631"/>
          </a:solidFill>
          <a:ln>
            <a:noFill/>
          </a:ln>
          <a:effectLst>
            <a:outerShdw blurRad="71438" rotWithShape="0" algn="bl" dir="5400000" dist="9525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9"/>
          <p:cNvSpPr/>
          <p:nvPr/>
        </p:nvSpPr>
        <p:spPr>
          <a:xfrm flipH="1" rot="-9000757">
            <a:off x="3225716" y="1084808"/>
            <a:ext cx="2690226" cy="2690226"/>
          </a:xfrm>
          <a:prstGeom prst="blockArc">
            <a:avLst>
              <a:gd fmla="val 20178804" name="adj1"/>
              <a:gd fmla="val 2623923" name="adj2"/>
              <a:gd fmla="val 8858" name="adj3"/>
            </a:avLst>
          </a:prstGeom>
          <a:solidFill>
            <a:srgbClr val="0E9453"/>
          </a:solidFill>
          <a:ln>
            <a:noFill/>
          </a:ln>
          <a:effectLst>
            <a:outerShdw blurRad="71438" rotWithShape="0" algn="bl" dir="5400000" dist="9525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9"/>
          <p:cNvSpPr txBox="1"/>
          <p:nvPr/>
        </p:nvSpPr>
        <p:spPr>
          <a:xfrm>
            <a:off x="3845784" y="2056460"/>
            <a:ext cx="1443600" cy="80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020202"/>
                </a:solidFill>
                <a:latin typeface="Roboto"/>
                <a:ea typeface="Roboto"/>
                <a:cs typeface="Roboto"/>
                <a:sym typeface="Roboto"/>
              </a:rPr>
              <a:t>Steps</a:t>
            </a:r>
            <a:endParaRPr sz="2200">
              <a:solidFill>
                <a:srgbClr val="020202"/>
              </a:solidFill>
            </a:endParaRPr>
          </a:p>
        </p:txBody>
      </p:sp>
      <p:sp>
        <p:nvSpPr>
          <p:cNvPr id="136" name="Google Shape;136;p19"/>
          <p:cNvSpPr/>
          <p:nvPr/>
        </p:nvSpPr>
        <p:spPr>
          <a:xfrm rot="-3781968">
            <a:off x="5556765" y="1857984"/>
            <a:ext cx="363191" cy="363191"/>
          </a:xfrm>
          <a:prstGeom prst="rtTriangle">
            <a:avLst/>
          </a:prstGeom>
          <a:solidFill>
            <a:srgbClr val="08563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9"/>
          <p:cNvSpPr/>
          <p:nvPr/>
        </p:nvSpPr>
        <p:spPr>
          <a:xfrm flipH="1" rot="-1800109">
            <a:off x="3215030" y="1082474"/>
            <a:ext cx="2696852" cy="2696852"/>
          </a:xfrm>
          <a:prstGeom prst="blockArc">
            <a:avLst>
              <a:gd fmla="val 14334136" name="adj1"/>
              <a:gd fmla="val 18854681" name="adj2"/>
              <a:gd fmla="val 8846" name="adj3"/>
            </a:avLst>
          </a:prstGeom>
          <a:solidFill>
            <a:srgbClr val="65F0AD"/>
          </a:solidFill>
          <a:ln>
            <a:noFill/>
          </a:ln>
          <a:effectLst>
            <a:outerShdw blurRad="71438" rotWithShape="0" algn="bl" dir="5400000" dist="9525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9"/>
          <p:cNvSpPr/>
          <p:nvPr/>
        </p:nvSpPr>
        <p:spPr>
          <a:xfrm rot="9000757">
            <a:off x="3207432" y="1087633"/>
            <a:ext cx="2690226" cy="2690226"/>
          </a:xfrm>
          <a:prstGeom prst="blockArc">
            <a:avLst>
              <a:gd fmla="val 20184517" name="adj1"/>
              <a:gd fmla="val 3007258" name="adj2"/>
              <a:gd fmla="val 9336" name="adj3"/>
            </a:avLst>
          </a:prstGeom>
          <a:solidFill>
            <a:srgbClr val="0E9453"/>
          </a:solidFill>
          <a:ln cap="flat" cmpd="sng" w="9525">
            <a:solidFill>
              <a:srgbClr val="0E9453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bl" dir="5400000" dist="9525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9"/>
          <p:cNvSpPr/>
          <p:nvPr/>
        </p:nvSpPr>
        <p:spPr>
          <a:xfrm flipH="1" rot="-9000757">
            <a:off x="3207528" y="1089158"/>
            <a:ext cx="2690226" cy="2690226"/>
          </a:xfrm>
          <a:prstGeom prst="blockArc">
            <a:avLst>
              <a:gd fmla="val 15738599" name="adj1"/>
              <a:gd fmla="val 20008131" name="adj2"/>
              <a:gd fmla="val 9063" name="adj3"/>
            </a:avLst>
          </a:prstGeom>
          <a:solidFill>
            <a:srgbClr val="085631"/>
          </a:solidFill>
          <a:ln>
            <a:noFill/>
          </a:ln>
          <a:effectLst>
            <a:outerShdw blurRad="71438" rotWithShape="0" algn="bl" dir="5400000" dist="9525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9"/>
          <p:cNvSpPr/>
          <p:nvPr/>
        </p:nvSpPr>
        <p:spPr>
          <a:xfrm rot="9240359">
            <a:off x="3213511" y="1857690"/>
            <a:ext cx="363469" cy="363469"/>
          </a:xfrm>
          <a:prstGeom prst="rtTriangle">
            <a:avLst/>
          </a:prstGeom>
          <a:solidFill>
            <a:srgbClr val="0E945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9"/>
          <p:cNvSpPr/>
          <p:nvPr/>
        </p:nvSpPr>
        <p:spPr>
          <a:xfrm rot="476150">
            <a:off x="5119958" y="3239200"/>
            <a:ext cx="362875" cy="362875"/>
          </a:xfrm>
          <a:prstGeom prst="rtTriangle">
            <a:avLst/>
          </a:prstGeom>
          <a:solidFill>
            <a:srgbClr val="0E945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9"/>
          <p:cNvSpPr/>
          <p:nvPr/>
        </p:nvSpPr>
        <p:spPr>
          <a:xfrm rot="4857950">
            <a:off x="3653723" y="3239151"/>
            <a:ext cx="363003" cy="363003"/>
          </a:xfrm>
          <a:prstGeom prst="rtTriangle">
            <a:avLst/>
          </a:prstGeom>
          <a:solidFill>
            <a:srgbClr val="08563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9"/>
          <p:cNvSpPr/>
          <p:nvPr/>
        </p:nvSpPr>
        <p:spPr>
          <a:xfrm rot="-8100000">
            <a:off x="4382715" y="1027393"/>
            <a:ext cx="363170" cy="363170"/>
          </a:xfrm>
          <a:prstGeom prst="rtTriangle">
            <a:avLst/>
          </a:prstGeom>
          <a:solidFill>
            <a:srgbClr val="65F0A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0"/>
          <p:cNvSpPr txBox="1"/>
          <p:nvPr>
            <p:ph type="title"/>
          </p:nvPr>
        </p:nvSpPr>
        <p:spPr>
          <a:xfrm>
            <a:off x="534525" y="38090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740">
                <a:solidFill>
                  <a:schemeClr val="lt1"/>
                </a:solidFill>
                <a:latin typeface="Cinzel Decorative"/>
                <a:ea typeface="Cinzel Decorative"/>
                <a:cs typeface="Cinzel Decorative"/>
                <a:sym typeface="Cinzel Decorative"/>
              </a:rPr>
              <a:t>RESULTS</a:t>
            </a:r>
            <a:endParaRPr b="1" sz="2740">
              <a:solidFill>
                <a:schemeClr val="lt1"/>
              </a:solidFill>
              <a:latin typeface="Cinzel Decorative"/>
              <a:ea typeface="Cinzel Decorative"/>
              <a:cs typeface="Cinzel Decorative"/>
              <a:sym typeface="Cinzel Decorative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97900" y="0"/>
            <a:ext cx="4044925" cy="271615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1"/>
          <p:cNvSpPr txBox="1"/>
          <p:nvPr/>
        </p:nvSpPr>
        <p:spPr>
          <a:xfrm>
            <a:off x="5099100" y="2632725"/>
            <a:ext cx="40449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Cinzel"/>
                <a:ea typeface="Cinzel"/>
                <a:cs typeface="Cinzel"/>
                <a:sym typeface="Cinzel"/>
              </a:rPr>
              <a:t>Support Vector Machine classifier gave the highest accuracy of </a:t>
            </a:r>
            <a:endParaRPr b="1">
              <a:solidFill>
                <a:schemeClr val="dk1"/>
              </a:solidFill>
              <a:latin typeface="Cinzel"/>
              <a:ea typeface="Cinzel"/>
              <a:cs typeface="Cinzel"/>
              <a:sym typeface="Cinze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Cinzel"/>
                <a:ea typeface="Cinzel"/>
                <a:cs typeface="Cinzel"/>
                <a:sym typeface="Cinzel"/>
              </a:rPr>
              <a:t>0.8922413793103499 AMONG THE OTHER CLASSIFIERS </a:t>
            </a:r>
            <a:r>
              <a:rPr b="1" lang="en" sz="1500">
                <a:solidFill>
                  <a:schemeClr val="dk1"/>
                </a:solidFill>
                <a:latin typeface="Cinzel"/>
                <a:ea typeface="Cinzel"/>
                <a:cs typeface="Cinzel"/>
                <a:sym typeface="Cinzel"/>
              </a:rPr>
              <a:t>After performing hyperparameter tuning.</a:t>
            </a:r>
            <a:endParaRPr b="1" sz="1500">
              <a:solidFill>
                <a:schemeClr val="dk1"/>
              </a:solidFill>
              <a:latin typeface="Cinzel"/>
              <a:ea typeface="Cinzel"/>
              <a:cs typeface="Cinzel"/>
              <a:sym typeface="Cinze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